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61" r:id="rId5"/>
    <p:sldId id="256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F8B"/>
    <a:srgbClr val="9D562B"/>
    <a:srgbClr val="EAEDEE"/>
    <a:srgbClr val="48B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BC6B6-489E-45AF-979F-4059E2A42EC5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CA20D-3746-4B41-A27D-F9E7156B161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2166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CA20D-3746-4B41-A27D-F9E7156B1616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9018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CA20D-3746-4B41-A27D-F9E7156B1616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880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CA20D-3746-4B41-A27D-F9E7156B1616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3217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D89C78-8F79-EF1E-AA79-D1DCDFD2E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F2C6EC6-B436-7D02-91FF-2FCDAA1A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93AFD0D-413B-48B4-91E3-DA7A9FBFE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8A53A60-26CD-43FD-3105-C28A7BBB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07E63CC-476E-7936-42A9-691661DF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696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3D54B4-A835-3189-E500-2E6BE7D3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72BC5B4-3F46-1888-7125-3D6502B9D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AA318C1-8892-4787-B0AC-CE484484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2A8B044-774B-8638-3947-873A2440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59BFB14-8E35-2B96-8DEF-93D4D6AF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0973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8F81BD0E-2A23-9EB7-9453-FF1AB4C1D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5024A1D-906E-A35A-8C3D-AF2A5C283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16B8967-8DF6-86B0-9428-5E09C6CA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B773786-B9DA-F6A7-259E-3927DE5E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7D66D55-07FD-3B37-CE02-8799E784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64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CBD4534-C642-85B2-D1EB-201F31B3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E60171F-4B9A-1DBC-EE27-C288C87B3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3F75BB9-ADBD-17BC-5E01-6B729BDB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31A8BBF-8204-6012-5709-9D1169AD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1B01340-5F52-218C-A8AB-E4DD222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797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2B8063-C574-DE71-3778-61017801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442AE6B-A6E3-69E1-243F-C75492838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91677B1-EB52-B033-6BAF-CEB1D6DC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1C57FA4-19E7-405F-D380-2101295A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C8B45CC-C0A1-FE6C-5946-7A951F75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010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6AF5798-97AD-EEAB-A465-F85C496C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6FE6FC-0746-F715-6195-6139396F1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61B990D-6538-10C1-E76E-201F47F34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C055A31-21D6-AB7F-DC7A-C80750FE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55B44F9-B8B8-8E0C-56EF-505407CA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1CED94D-12E4-DC6E-41A2-2F9160B8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3548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A4033AB-297C-F6DE-6E2C-91EA9936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01DD0C3-E104-D521-AFCE-3A1545ED5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76664A7-2356-17BD-C075-CF9F6D4A0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0171731-27D7-7AD7-CFCF-A40DE8F3B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22F226ED-9732-EAEF-D316-668AEA4E4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F6B535E2-E94A-156F-860A-2D0A7CEB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1F57515-AF33-F7F5-20AE-BAB68192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D43E408D-F258-D243-7A2C-1B5CDB68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2520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09CE3E-90C0-DAFF-031B-DCF71D29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289FE36-ACD1-4793-D8DF-69ADA9AC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E221F18-7732-6D6F-3F6A-683855C0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C340F25-F50D-9711-758A-EE1CB0E4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954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6C4E2B3E-49B2-3230-B860-8E6B7E04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4D608AD-AAE0-CFF1-35C9-046D6F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4235D44-2D6B-B9F9-E85E-417869A1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3724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6491ED-1BAD-C845-F856-86F864BD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A60D778-86D7-5E94-13FC-97CED467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E620F14-4ACB-061D-563E-EBA0A74DF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95DFDC7-4E79-5791-C1D4-CB6D2AFD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7982C7B-1C5A-3831-2EBA-2944D39FC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19ADCB3-2F52-6B4D-4C66-AE7395EB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0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B0DD21-81A4-0019-72AE-A9DB8416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D5502003-13C5-16EE-F9B6-7070C4BFD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1567874-57A5-B5D4-8018-E871D9AB8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0195812-DEAE-AB65-1F86-B44D29CB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49CB4D-20EF-39E2-CF73-0B038B0A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E0DCB22-1930-1EA1-37B8-097C42F3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366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C661B8B0-674B-3219-2708-981866452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78669FB-4E4B-D447-B2B6-A8B5879D7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2B76949-90F7-D251-C27B-D6C876C7E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5F4AE-53C4-4C48-8B47-7EE9F01C790D}" type="datetimeFigureOut">
              <a:rPr lang="el-GR" smtClean="0"/>
              <a:t>2/6/2025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585D22-ECD5-C31C-C683-92042C64C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89013AE-A97A-8CD8-15D4-860FFA0E4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6D4331-92DA-4379-8BB0-2F35AFA55C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836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REiuZeDSf9w?si=xv3mNxIaFkgQsL8J" TargetMode="External"/><Relationship Id="rId13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ric.org/el/%CF%83%CF%84%CE%BF%CF%87%CE%BF%CF%83-6-%CE%BA%CE%B1%CE%B8%CE%B1%CF%81%CE%BF-%CE%BD%CE%B5%CF%81%CE%BF-%CE%BA%CE%B1%CE%B9-%CE%B1%CF%80%CE%BF%CF%87%CE%B5%CF%84%CE%B5%CF%85%CF%83%CE%B7/" TargetMode="External"/><Relationship Id="rId11" Type="http://schemas.openxmlformats.org/officeDocument/2006/relationships/slide" Target="slide1.xm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slide" Target="slide3.xml"/><Relationship Id="rId4" Type="http://schemas.openxmlformats.org/officeDocument/2006/relationships/hyperlink" Target="https://unric.org/el/%CF%83%CF%84%CE%BF%CF%87%CE%BF%CF%83-14-%CE%B6%CF%89%CE%B7-%CF%83%CF%84%CE%BF-%CE%BD%CE%B5%CF%81%CE%BF/" TargetMode="External"/><Relationship Id="rId9" Type="http://schemas.openxmlformats.org/officeDocument/2006/relationships/image" Target="../media/image5.png"/><Relationship Id="rId14" Type="http://schemas.openxmlformats.org/officeDocument/2006/relationships/hyperlink" Target="https://youtu.be/99d0fmtkI1I?feature=share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oioannina-my.sharepoint.com/:p:/g/personal/pr09306_uoi_gr/ES2ruiorgItLk5GNSJumtkMBsnaplOvdpH23X6oGT1KRSg?e=DGhZf3" TargetMode="External"/><Relationship Id="rId13" Type="http://schemas.openxmlformats.org/officeDocument/2006/relationships/hyperlink" Target="https://uoioannina-my.sharepoint.com/:w:/g/personal/pr09306_uoi_gr/EcBXHNb7JJJAk5WwaHoUFcgBLgAUh-k-JNWxD4x3g1P07Q?e=A0TWdp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8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oioannina-my.sharepoint.com/:w:/g/personal/pr09306_uoi_gr/EScEr4SangBCp-GUPsJGfqwBRu-HYyFVMZYtjVTteUmz_Q?e=blGJIf" TargetMode="External"/><Relationship Id="rId11" Type="http://schemas.openxmlformats.org/officeDocument/2006/relationships/hyperlink" Target="https://uoioannina-my.sharepoint.com/:p:/g/personal/pr09306_uoi_gr/EajlP3P_SzNPmTMBcUmRPPkBIVAVFqVTpGvUBKeI5E-FrA?e=fv7icg" TargetMode="External"/><Relationship Id="rId5" Type="http://schemas.openxmlformats.org/officeDocument/2006/relationships/slide" Target="slide2.xml"/><Relationship Id="rId15" Type="http://schemas.microsoft.com/office/2007/relationships/hdphoto" Target="../media/hdphoto2.wdp"/><Relationship Id="rId10" Type="http://schemas.openxmlformats.org/officeDocument/2006/relationships/image" Target="../media/image10.jpg"/><Relationship Id="rId4" Type="http://schemas.openxmlformats.org/officeDocument/2006/relationships/slide" Target="slide4.xml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" Target="slide3.xml"/><Relationship Id="rId7" Type="http://schemas.openxmlformats.org/officeDocument/2006/relationships/hyperlink" Target="https://uoioannina-my.sharepoint.com/:p:/g/personal/pr09306_uoi_gr/EYghhSlxfw5PueZh3toD1IsBXklQch5wwddbZRUUBP3nAQ?e=jRlGYY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2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hyperlink" Target="https://youtu.be/fPxRrSnUIPc?si=4QE0A_u9hXIuiTf1" TargetMode="External"/><Relationship Id="rId5" Type="http://schemas.openxmlformats.org/officeDocument/2006/relationships/hyperlink" Target="https://wordwall.net/el/resource/16584717/%CE%B5%CE%BE%CE%BF%CE%B9%CE%BA%CE%BF%CE%BD%CF%8C%CE%BC%CE%B7%CF%83%CE%B7-%CE%BD%CE%B5%CF%81%CE%BF%CF%8D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hyperlink" Target="https://wordwall.net/el/resource/7902196/%CE%BF-%CE%BA%CF%8D%CE%BA%CE%BB%CE%BF%CF%82-%CF%84%CE%BF%CF%85-%CE%BD%CE%B5%CF%81%CE%BF%CF%8D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l.wikipedia.org/wiki/%CE%9A%CE%B1%CF%84%CE%AC%CE%BB%CE%BF%CE%B3%CE%BF%CF%82_%CE%BB%CE%B9%CE%BC%CE%BD%CF%8E%CE%BD_%CF%84%CE%B7%CF%82_%CE%95%CE%BB%CE%BB%CE%AC%CE%B4%CE%B1%CF%82" TargetMode="External"/><Relationship Id="rId13" Type="http://schemas.openxmlformats.org/officeDocument/2006/relationships/image" Target="../media/image28.jpg"/><Relationship Id="rId3" Type="http://schemas.openxmlformats.org/officeDocument/2006/relationships/slide" Target="slide4.xml"/><Relationship Id="rId7" Type="http://schemas.openxmlformats.org/officeDocument/2006/relationships/image" Target="../media/image25.png"/><Relationship Id="rId12" Type="http://schemas.openxmlformats.org/officeDocument/2006/relationships/hyperlink" Target="https://www.lus.gr/epistimes-stin-arxaia-ellada/mixaniki-arxitektoniki/ydrefsi-elliniki-arxaiotita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.wikipedia.org/wiki/%CE%9A%CE%B1%CF%84%CE%AC%CE%BB%CE%BF%CE%B3%CE%BF%CF%82_%CF%80%CE%BF%CF%84%CE%B1%CE%BC%CF%8E%CE%BD_%CF%84%CE%B7%CF%82_%CE%95%CE%BB%CE%BB%CE%AC%CE%B4%CE%B1%CF%82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4.jpg"/><Relationship Id="rId10" Type="http://schemas.openxmlformats.org/officeDocument/2006/relationships/hyperlink" Target="https://uoioannina-my.sharepoint.com/:p:/g/personal/pr09316_uoi_gr/Ee5dGuRzeBNFklBVxX0PxGgBySI5JFrSAg_ZiPnn-LWmaA?e=wqIyKd" TargetMode="External"/><Relationship Id="rId4" Type="http://schemas.openxmlformats.org/officeDocument/2006/relationships/hyperlink" Target="https://uoioannina-my.sharepoint.com/:p:/g/personal/pr09316_uoi_gr/EbobiGEbdLhGgx6rvoaRPIgBCu5AaWIxcU2UiK_ek6xITQ?e=fRvc9O" TargetMode="External"/><Relationship Id="rId9" Type="http://schemas.openxmlformats.org/officeDocument/2006/relationships/image" Target="../media/image26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0F451F04-DF92-79D0-2CE5-1FA813246105}"/>
              </a:ext>
            </a:extLst>
          </p:cNvPr>
          <p:cNvSpPr/>
          <p:nvPr/>
        </p:nvSpPr>
        <p:spPr>
          <a:xfrm>
            <a:off x="0" y="0"/>
            <a:ext cx="12192000" cy="155665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36DABEC-F39C-AA8B-E452-76A967450101}"/>
              </a:ext>
            </a:extLst>
          </p:cNvPr>
          <p:cNvSpPr/>
          <p:nvPr/>
        </p:nvSpPr>
        <p:spPr>
          <a:xfrm>
            <a:off x="0" y="5159829"/>
            <a:ext cx="12094029" cy="1698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DC578169-F7B1-013F-49E6-6FF609BB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25"/>
            <a:ext cx="12192000" cy="6832349"/>
          </a:xfrm>
          <a:prstGeom prst="rect">
            <a:avLst/>
          </a:prstGeom>
        </p:spPr>
      </p:pic>
      <p:sp>
        <p:nvSpPr>
          <p:cNvPr id="9" name="Βέλος: Δεξιό 8">
            <a:hlinkClick r:id="rId4" action="ppaction://hlinksldjump"/>
            <a:extLst>
              <a:ext uri="{FF2B5EF4-FFF2-40B4-BE49-F238E27FC236}">
                <a16:creationId xmlns:a16="http://schemas.microsoft.com/office/drawing/2014/main" id="{FA3828DD-0C5B-B184-C2B7-C8CA775BE8AF}"/>
              </a:ext>
            </a:extLst>
          </p:cNvPr>
          <p:cNvSpPr/>
          <p:nvPr/>
        </p:nvSpPr>
        <p:spPr>
          <a:xfrm>
            <a:off x="3679371" y="6008914"/>
            <a:ext cx="4833257" cy="609601"/>
          </a:xfrm>
          <a:prstGeom prst="rightArrow">
            <a:avLst/>
          </a:prstGeom>
          <a:solidFill>
            <a:srgbClr val="3F6F8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/>
              <a:t>ΕΙΣΟΔΟΣ</a:t>
            </a:r>
          </a:p>
        </p:txBody>
      </p:sp>
    </p:spTree>
    <p:extLst>
      <p:ext uri="{BB962C8B-B14F-4D97-AF65-F5344CB8AC3E}">
        <p14:creationId xmlns:p14="http://schemas.microsoft.com/office/powerpoint/2010/main" val="381996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36E99130-DC2A-362E-C9B4-8A912001BB9A}"/>
              </a:ext>
            </a:extLst>
          </p:cNvPr>
          <p:cNvSpPr/>
          <p:nvPr/>
        </p:nvSpPr>
        <p:spPr>
          <a:xfrm>
            <a:off x="0" y="0"/>
            <a:ext cx="12192000" cy="18723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5D60C848-60EF-E795-3D3E-FC3B1431EE6F}"/>
              </a:ext>
            </a:extLst>
          </p:cNvPr>
          <p:cNvSpPr/>
          <p:nvPr/>
        </p:nvSpPr>
        <p:spPr>
          <a:xfrm>
            <a:off x="-1" y="3858694"/>
            <a:ext cx="12192000" cy="30262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8DB767F-EC31-AAF1-F2E6-0381CC59B85A}"/>
              </a:ext>
            </a:extLst>
          </p:cNvPr>
          <p:cNvSpPr/>
          <p:nvPr/>
        </p:nvSpPr>
        <p:spPr>
          <a:xfrm>
            <a:off x="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C2AE125C-ABE6-6B1F-ADD2-92038477C246}"/>
              </a:ext>
            </a:extLst>
          </p:cNvPr>
          <p:cNvSpPr/>
          <p:nvPr/>
        </p:nvSpPr>
        <p:spPr>
          <a:xfrm>
            <a:off x="1036320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ραπέζιο 9">
            <a:extLst>
              <a:ext uri="{FF2B5EF4-FFF2-40B4-BE49-F238E27FC236}">
                <a16:creationId xmlns:a16="http://schemas.microsoft.com/office/drawing/2014/main" id="{EEB0069A-E12F-5FBB-7E3E-5110F9D9A217}"/>
              </a:ext>
            </a:extLst>
          </p:cNvPr>
          <p:cNvSpPr/>
          <p:nvPr/>
        </p:nvSpPr>
        <p:spPr>
          <a:xfrm rot="5400000">
            <a:off x="1115785" y="1986642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Τραπέζιο 10">
            <a:extLst>
              <a:ext uri="{FF2B5EF4-FFF2-40B4-BE49-F238E27FC236}">
                <a16:creationId xmlns:a16="http://schemas.microsoft.com/office/drawing/2014/main" id="{2B4180FC-6FE8-7CFE-C140-DDA50A3DE0E9}"/>
              </a:ext>
            </a:extLst>
          </p:cNvPr>
          <p:cNvSpPr/>
          <p:nvPr/>
        </p:nvSpPr>
        <p:spPr>
          <a:xfrm rot="16200000">
            <a:off x="7320643" y="1986642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A8140ED8-2436-D1AF-82A5-802A0512B3A6}"/>
              </a:ext>
            </a:extLst>
          </p:cNvPr>
          <p:cNvSpPr/>
          <p:nvPr/>
        </p:nvSpPr>
        <p:spPr>
          <a:xfrm>
            <a:off x="4158342" y="1856015"/>
            <a:ext cx="3875315" cy="224790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4" name="Ορθογώνιο: Στρογγύλεμα γωνιών 13">
            <a:hlinkClick r:id="rId4"/>
            <a:extLst>
              <a:ext uri="{FF2B5EF4-FFF2-40B4-BE49-F238E27FC236}">
                <a16:creationId xmlns:a16="http://schemas.microsoft.com/office/drawing/2014/main" id="{51B5BF89-DAB0-0EF3-3D15-B97C4FAA49D8}"/>
              </a:ext>
            </a:extLst>
          </p:cNvPr>
          <p:cNvSpPr/>
          <p:nvPr/>
        </p:nvSpPr>
        <p:spPr>
          <a:xfrm>
            <a:off x="359227" y="2231571"/>
            <a:ext cx="1164771" cy="187234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ρθογώνιο: Στρογγύλεμα γωνιών 16">
            <a:hlinkClick r:id="rId6"/>
            <a:extLst>
              <a:ext uri="{FF2B5EF4-FFF2-40B4-BE49-F238E27FC236}">
                <a16:creationId xmlns:a16="http://schemas.microsoft.com/office/drawing/2014/main" id="{C5D65202-62BC-2569-A1B5-B01587862E93}"/>
              </a:ext>
            </a:extLst>
          </p:cNvPr>
          <p:cNvSpPr/>
          <p:nvPr/>
        </p:nvSpPr>
        <p:spPr>
          <a:xfrm>
            <a:off x="10725254" y="2231570"/>
            <a:ext cx="1156503" cy="1872343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hlinkClick r:id="rId8"/>
            <a:extLst>
              <a:ext uri="{FF2B5EF4-FFF2-40B4-BE49-F238E27FC236}">
                <a16:creationId xmlns:a16="http://schemas.microsoft.com/office/drawing/2014/main" id="{F2759AC5-648A-8828-AD00-4F34C3F3564B}"/>
              </a:ext>
            </a:extLst>
          </p:cNvPr>
          <p:cNvSpPr/>
          <p:nvPr/>
        </p:nvSpPr>
        <p:spPr>
          <a:xfrm>
            <a:off x="4738004" y="2674301"/>
            <a:ext cx="2699658" cy="1377042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9" name="Βέλος: Δεξιό 18">
            <a:hlinkClick r:id="rId10" action="ppaction://hlinksldjump"/>
            <a:extLst>
              <a:ext uri="{FF2B5EF4-FFF2-40B4-BE49-F238E27FC236}">
                <a16:creationId xmlns:a16="http://schemas.microsoft.com/office/drawing/2014/main" id="{0EDA5AFB-539D-12F3-D649-C80EE9D82AC9}"/>
              </a:ext>
            </a:extLst>
          </p:cNvPr>
          <p:cNvSpPr/>
          <p:nvPr/>
        </p:nvSpPr>
        <p:spPr>
          <a:xfrm>
            <a:off x="10570028" y="6259285"/>
            <a:ext cx="1415143" cy="522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Βέλος: Δεξιό 19">
            <a:hlinkClick r:id="rId11" action="ppaction://hlinksldjump"/>
            <a:extLst>
              <a:ext uri="{FF2B5EF4-FFF2-40B4-BE49-F238E27FC236}">
                <a16:creationId xmlns:a16="http://schemas.microsoft.com/office/drawing/2014/main" id="{2F721E42-DD7B-D44C-8272-225264A5DAA2}"/>
              </a:ext>
            </a:extLst>
          </p:cNvPr>
          <p:cNvSpPr/>
          <p:nvPr/>
        </p:nvSpPr>
        <p:spPr>
          <a:xfrm rot="10800000">
            <a:off x="206829" y="6134099"/>
            <a:ext cx="1415143" cy="522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03A59-E722-CA43-12D2-5C794BCC7376}"/>
              </a:ext>
            </a:extLst>
          </p:cNvPr>
          <p:cNvSpPr txBox="1"/>
          <p:nvPr/>
        </p:nvSpPr>
        <p:spPr>
          <a:xfrm rot="168335">
            <a:off x="1880468" y="1726408"/>
            <a:ext cx="2266539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Ο ΔΡΟΜΟΣ ΤΟΥ ΝΕΡΟΥ ( για παιδιά)</a:t>
            </a:r>
          </a:p>
        </p:txBody>
      </p:sp>
      <p:sp>
        <p:nvSpPr>
          <p:cNvPr id="26" name="Τραπέζιο 25">
            <a:extLst>
              <a:ext uri="{FF2B5EF4-FFF2-40B4-BE49-F238E27FC236}">
                <a16:creationId xmlns:a16="http://schemas.microsoft.com/office/drawing/2014/main" id="{1F1F42C1-7D44-D3B8-E38C-FC16E6F1FA9A}"/>
              </a:ext>
            </a:extLst>
          </p:cNvPr>
          <p:cNvSpPr/>
          <p:nvPr/>
        </p:nvSpPr>
        <p:spPr>
          <a:xfrm rot="16200000" flipH="1">
            <a:off x="8326044" y="2177143"/>
            <a:ext cx="1690339" cy="191349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1" name="Εικόνα 30" descr="Εικόνα που περιέχει κείμενο, στιγμιότυπο οθόνης, καρτούν, γραφικ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FD420C4-4281-710C-C60A-5E3CE8FAA1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87" b="89587" l="3616" r="97631">
                        <a14:foregroundMark x1="7980" y1="40165" x2="3865" y2="51240"/>
                        <a14:foregroundMark x1="3865" y1="51240" x2="3616" y2="61818"/>
                        <a14:foregroundMark x1="3616" y1="61818" x2="10349" y2="77355"/>
                        <a14:foregroundMark x1="48878" y1="27769" x2="48628" y2="34380"/>
                        <a14:foregroundMark x1="48878" y1="33058" x2="59601" y2="33388"/>
                        <a14:foregroundMark x1="59601" y1="33388" x2="66334" y2="33388"/>
                        <a14:foregroundMark x1="66334" y1="33388" x2="84414" y2="35041"/>
                        <a14:foregroundMark x1="84414" y1="35041" x2="90648" y2="33719"/>
                        <a14:foregroundMark x1="90648" y1="33719" x2="90274" y2="24463"/>
                        <a14:foregroundMark x1="90274" y1="24463" x2="81920" y2="28430"/>
                        <a14:foregroundMark x1="81920" y1="28430" x2="51746" y2="26942"/>
                        <a14:foregroundMark x1="45636" y1="36860" x2="63466" y2="38017"/>
                        <a14:foregroundMark x1="63466" y1="38017" x2="77556" y2="35702"/>
                        <a14:foregroundMark x1="77556" y1="35702" x2="90025" y2="36364"/>
                        <a14:foregroundMark x1="43392" y1="26942" x2="43890" y2="70248"/>
                        <a14:foregroundMark x1="96883" y1="26446" x2="96633" y2="69421"/>
                        <a14:foregroundMark x1="44140" y1="22645" x2="58229" y2="21983"/>
                        <a14:foregroundMark x1="58229" y1="21983" x2="87406" y2="25289"/>
                        <a14:foregroundMark x1="87406" y1="25289" x2="94763" y2="23967"/>
                        <a14:foregroundMark x1="94763" y1="23967" x2="95137" y2="23967"/>
                        <a14:foregroundMark x1="97631" y1="19008" x2="56110" y2="21818"/>
                        <a14:foregroundMark x1="43142" y1="21157" x2="60224" y2="20496"/>
                        <a14:foregroundMark x1="60224" y1="20496" x2="72319" y2="20992"/>
                        <a14:foregroundMark x1="44015" y1="71570" x2="50873" y2="71405"/>
                        <a14:foregroundMark x1="50873" y1="71405" x2="68329" y2="72727"/>
                        <a14:foregroundMark x1="68329" y1="72727" x2="95262" y2="71240"/>
                        <a14:foregroundMark x1="95262" y1="71240" x2="97506" y2="71240"/>
                        <a14:foregroundMark x1="78928" y1="68099" x2="72070" y2="64132"/>
                        <a14:foregroundMark x1="72070" y1="64132" x2="66085" y2="56860"/>
                        <a14:foregroundMark x1="91895" y1="57355" x2="62594" y2="52397"/>
                        <a14:foregroundMark x1="56608" y1="42810" x2="54738" y2="65124"/>
                        <a14:foregroundMark x1="54738" y1="65124" x2="54738" y2="65124"/>
                        <a14:foregroundMark x1="45885" y1="55041" x2="65212" y2="57355"/>
                        <a14:foregroundMark x1="50623" y1="63471" x2="54115" y2="49587"/>
                        <a14:foregroundMark x1="54115" y1="49587" x2="57232" y2="45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94" y="2531339"/>
            <a:ext cx="1789504" cy="1349938"/>
          </a:xfrm>
          <a:prstGeom prst="rect">
            <a:avLst/>
          </a:prstGeom>
        </p:spPr>
      </p:pic>
      <p:pic>
        <p:nvPicPr>
          <p:cNvPr id="3" name="Εικόνα 2" descr="Εικόνα που περιέχει καρτούν, ζωγραφιά, ουρανός, εικονογράφηση&#10;&#10;Περιγραφή που δημιουργήθηκε αυτόματα">
            <a:hlinkClick r:id="rId14"/>
            <a:extLst>
              <a:ext uri="{FF2B5EF4-FFF2-40B4-BE49-F238E27FC236}">
                <a16:creationId xmlns:a16="http://schemas.microsoft.com/office/drawing/2014/main" id="{8D1E1CA0-A54D-4C9F-9BB3-A8046B62E5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952">
            <a:off x="1941318" y="2457885"/>
            <a:ext cx="2329543" cy="181752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5FDAE-98F1-4911-9372-D1ED45590664}"/>
              </a:ext>
            </a:extLst>
          </p:cNvPr>
          <p:cNvSpPr txBox="1"/>
          <p:nvPr/>
        </p:nvSpPr>
        <p:spPr>
          <a:xfrm>
            <a:off x="4846730" y="1975398"/>
            <a:ext cx="249853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Ο ΔΡΟΜΟΣ ΤΟΥ ΝΕΡΟΥ (για ενήλικες)</a:t>
            </a:r>
          </a:p>
        </p:txBody>
      </p:sp>
      <p:sp>
        <p:nvSpPr>
          <p:cNvPr id="9" name="Κύμα 8">
            <a:extLst>
              <a:ext uri="{FF2B5EF4-FFF2-40B4-BE49-F238E27FC236}">
                <a16:creationId xmlns:a16="http://schemas.microsoft.com/office/drawing/2014/main" id="{8F5B67E9-DEBE-4339-B7CF-93E9486E1372}"/>
              </a:ext>
            </a:extLst>
          </p:cNvPr>
          <p:cNvSpPr/>
          <p:nvPr/>
        </p:nvSpPr>
        <p:spPr>
          <a:xfrm>
            <a:off x="4434663" y="335497"/>
            <a:ext cx="3322673" cy="1185021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F881B-8187-4E03-A818-039C182EB0D0}"/>
              </a:ext>
            </a:extLst>
          </p:cNvPr>
          <p:cNvSpPr txBox="1"/>
          <p:nvPr/>
        </p:nvSpPr>
        <p:spPr>
          <a:xfrm>
            <a:off x="4846730" y="577308"/>
            <a:ext cx="263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ΓΝΩΡΙΖΟΝΤΑΣ ΤΟ ΝΕΡΟ: ΑΠΌ ΤΗ ΦΥΣΗ ΣΤΗ ΒΡΥΣΗ</a:t>
            </a:r>
          </a:p>
        </p:txBody>
      </p:sp>
    </p:spTree>
    <p:extLst>
      <p:ext uri="{BB962C8B-B14F-4D97-AF65-F5344CB8AC3E}">
        <p14:creationId xmlns:p14="http://schemas.microsoft.com/office/powerpoint/2010/main" val="315013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DDACA-5332-5725-F633-A87CA866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702F845-C880-984C-A834-133DCD27EFF7}"/>
              </a:ext>
            </a:extLst>
          </p:cNvPr>
          <p:cNvSpPr/>
          <p:nvPr/>
        </p:nvSpPr>
        <p:spPr>
          <a:xfrm>
            <a:off x="0" y="0"/>
            <a:ext cx="12192000" cy="18723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B860EE7-0A22-8C3B-7BF0-9F089089C46C}"/>
              </a:ext>
            </a:extLst>
          </p:cNvPr>
          <p:cNvSpPr/>
          <p:nvPr/>
        </p:nvSpPr>
        <p:spPr>
          <a:xfrm>
            <a:off x="0" y="3860347"/>
            <a:ext cx="12192000" cy="302622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A91DE6B-3DCD-BCB2-7A0A-02D2D5A9D85F}"/>
              </a:ext>
            </a:extLst>
          </p:cNvPr>
          <p:cNvSpPr/>
          <p:nvPr/>
        </p:nvSpPr>
        <p:spPr>
          <a:xfrm>
            <a:off x="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6ED2F441-7920-75BB-5A19-76666DEF60FB}"/>
              </a:ext>
            </a:extLst>
          </p:cNvPr>
          <p:cNvSpPr/>
          <p:nvPr/>
        </p:nvSpPr>
        <p:spPr>
          <a:xfrm>
            <a:off x="1036320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ραπέζιο 9">
            <a:extLst>
              <a:ext uri="{FF2B5EF4-FFF2-40B4-BE49-F238E27FC236}">
                <a16:creationId xmlns:a16="http://schemas.microsoft.com/office/drawing/2014/main" id="{3C819421-C6EA-A48A-66E8-1FA481C6B34B}"/>
              </a:ext>
            </a:extLst>
          </p:cNvPr>
          <p:cNvSpPr/>
          <p:nvPr/>
        </p:nvSpPr>
        <p:spPr>
          <a:xfrm rot="5400000">
            <a:off x="1115785" y="1986644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Τραπέζιο 10">
            <a:extLst>
              <a:ext uri="{FF2B5EF4-FFF2-40B4-BE49-F238E27FC236}">
                <a16:creationId xmlns:a16="http://schemas.microsoft.com/office/drawing/2014/main" id="{AFB324EC-F411-FE06-A947-F3692A003719}"/>
              </a:ext>
            </a:extLst>
          </p:cNvPr>
          <p:cNvSpPr/>
          <p:nvPr/>
        </p:nvSpPr>
        <p:spPr>
          <a:xfrm rot="16200000">
            <a:off x="7320643" y="1986641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644699D-9532-0699-1A1E-E961C5033181}"/>
              </a:ext>
            </a:extLst>
          </p:cNvPr>
          <p:cNvSpPr/>
          <p:nvPr/>
        </p:nvSpPr>
        <p:spPr>
          <a:xfrm>
            <a:off x="4158342" y="1872343"/>
            <a:ext cx="3875315" cy="213768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Βέλος: Δεξιό 1">
            <a:hlinkClick r:id="rId4" action="ppaction://hlinksldjump"/>
            <a:extLst>
              <a:ext uri="{FF2B5EF4-FFF2-40B4-BE49-F238E27FC236}">
                <a16:creationId xmlns:a16="http://schemas.microsoft.com/office/drawing/2014/main" id="{846DACDC-B2F2-7D31-3983-B0DAC737DBE0}"/>
              </a:ext>
            </a:extLst>
          </p:cNvPr>
          <p:cNvSpPr/>
          <p:nvPr/>
        </p:nvSpPr>
        <p:spPr>
          <a:xfrm>
            <a:off x="10570028" y="6259285"/>
            <a:ext cx="1415143" cy="522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Βέλος: Δεξιό 3">
            <a:hlinkClick r:id="rId5" action="ppaction://hlinksldjump"/>
            <a:extLst>
              <a:ext uri="{FF2B5EF4-FFF2-40B4-BE49-F238E27FC236}">
                <a16:creationId xmlns:a16="http://schemas.microsoft.com/office/drawing/2014/main" id="{36A37D17-A81F-52C1-D807-CC3AE1DB73E3}"/>
              </a:ext>
            </a:extLst>
          </p:cNvPr>
          <p:cNvSpPr/>
          <p:nvPr/>
        </p:nvSpPr>
        <p:spPr>
          <a:xfrm rot="10800000">
            <a:off x="267914" y="6223106"/>
            <a:ext cx="1292972" cy="558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" name="Τραπέζιο 2">
            <a:hlinkClick r:id="rId6"/>
            <a:extLst>
              <a:ext uri="{FF2B5EF4-FFF2-40B4-BE49-F238E27FC236}">
                <a16:creationId xmlns:a16="http://schemas.microsoft.com/office/drawing/2014/main" id="{A62208F1-9AE7-3CFA-7086-4A400739C980}"/>
              </a:ext>
            </a:extLst>
          </p:cNvPr>
          <p:cNvSpPr/>
          <p:nvPr/>
        </p:nvSpPr>
        <p:spPr>
          <a:xfrm rot="5400000">
            <a:off x="2149928" y="1959429"/>
            <a:ext cx="2024743" cy="1654628"/>
          </a:xfrm>
          <a:prstGeom prst="trapezoid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17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: Στρογγύλεμα γωνιών 11">
            <a:hlinkClick r:id="rId8"/>
            <a:extLst>
              <a:ext uri="{FF2B5EF4-FFF2-40B4-BE49-F238E27FC236}">
                <a16:creationId xmlns:a16="http://schemas.microsoft.com/office/drawing/2014/main" id="{02ACB669-1D5E-06A7-8A11-43145A09E2C3}"/>
              </a:ext>
            </a:extLst>
          </p:cNvPr>
          <p:cNvSpPr/>
          <p:nvPr/>
        </p:nvSpPr>
        <p:spPr>
          <a:xfrm>
            <a:off x="239486" y="1979839"/>
            <a:ext cx="1349827" cy="2024744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0E0044DC-1521-4112-7C9F-BD386FF724D5}"/>
              </a:ext>
            </a:extLst>
          </p:cNvPr>
          <p:cNvSpPr/>
          <p:nvPr/>
        </p:nvSpPr>
        <p:spPr>
          <a:xfrm>
            <a:off x="10635344" y="1970314"/>
            <a:ext cx="1349827" cy="2024744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hlinkClick r:id="rId11"/>
            <a:extLst>
              <a:ext uri="{FF2B5EF4-FFF2-40B4-BE49-F238E27FC236}">
                <a16:creationId xmlns:a16="http://schemas.microsoft.com/office/drawing/2014/main" id="{BC3E1B3C-CA49-08F6-D414-D26D0B14DF89}"/>
              </a:ext>
            </a:extLst>
          </p:cNvPr>
          <p:cNvSpPr/>
          <p:nvPr/>
        </p:nvSpPr>
        <p:spPr>
          <a:xfrm>
            <a:off x="4876799" y="2569029"/>
            <a:ext cx="2438400" cy="1291318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EA25A-6503-9904-D40A-CC3A1669D0D3}"/>
              </a:ext>
            </a:extLst>
          </p:cNvPr>
          <p:cNvSpPr txBox="1"/>
          <p:nvPr/>
        </p:nvSpPr>
        <p:spPr>
          <a:xfrm>
            <a:off x="4343400" y="1970314"/>
            <a:ext cx="3483428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Η ΣΗΜΑΣΙΑ ΤΟΥ ΝΕΡΟΥ ΓΙΑ ΤΟΝ ΑΝΘΡΩΠΟ </a:t>
            </a:r>
          </a:p>
        </p:txBody>
      </p:sp>
      <p:pic>
        <p:nvPicPr>
          <p:cNvPr id="18" name="Εικόνα 17" descr="Εικόνα που περιέχει ράφι, τοποθέτηση ραφιών, εσωτερικός χώρος&#10;&#10;Το περιεχόμενο που δημιουργείται από τεχνολογία AI ενδέχεται να είναι εσφαλμένο.">
            <a:hlinkClick r:id="rId13"/>
            <a:extLst>
              <a:ext uri="{FF2B5EF4-FFF2-40B4-BE49-F238E27FC236}">
                <a16:creationId xmlns:a16="http://schemas.microsoft.com/office/drawing/2014/main" id="{4360C107-58CD-147C-2907-C49026B5D8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25000"/>
                    </a14:imgEffect>
                    <a14:imgEffect>
                      <a14:brightnessContrast bright="13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0" y="2066237"/>
            <a:ext cx="2144486" cy="1571640"/>
          </a:xfrm>
          <a:prstGeom prst="rect">
            <a:avLst/>
          </a:prstGeom>
          <a:ln>
            <a:noFill/>
          </a:ln>
          <a:effectLst>
            <a:outerShdw blurRad="184150" dist="88900" dir="894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0270B-51B8-603A-E488-7E52B434A9C0}"/>
              </a:ext>
            </a:extLst>
          </p:cNvPr>
          <p:cNvSpPr txBox="1"/>
          <p:nvPr/>
        </p:nvSpPr>
        <p:spPr>
          <a:xfrm>
            <a:off x="2430234" y="3844545"/>
            <a:ext cx="1654629" cy="646331"/>
          </a:xfrm>
          <a:prstGeom prst="rect">
            <a:avLst/>
          </a:prstGeom>
          <a:noFill/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ΒΙΒΛΙΟΘΗΚΗ ΕΝΗΛΙΚΩΝ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F39361-05BC-C476-085F-5DA77BF3ED61}"/>
              </a:ext>
            </a:extLst>
          </p:cNvPr>
          <p:cNvSpPr txBox="1"/>
          <p:nvPr/>
        </p:nvSpPr>
        <p:spPr>
          <a:xfrm>
            <a:off x="8164284" y="3844546"/>
            <a:ext cx="1709057" cy="646331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ΒΙΒΛΙΟΘΗΚΗ ΠΑΙΔΙΩΝ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EDAA1-B962-2C72-5C68-C29BDB27F275}"/>
              </a:ext>
            </a:extLst>
          </p:cNvPr>
          <p:cNvSpPr txBox="1"/>
          <p:nvPr/>
        </p:nvSpPr>
        <p:spPr>
          <a:xfrm>
            <a:off x="206829" y="1415292"/>
            <a:ext cx="1621969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ΕΡΩΤΗΜΑΤΑ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6DBE4-3A4B-4363-B352-8636F6B34F0A}"/>
              </a:ext>
            </a:extLst>
          </p:cNvPr>
          <p:cNvSpPr txBox="1"/>
          <p:nvPr/>
        </p:nvSpPr>
        <p:spPr>
          <a:xfrm>
            <a:off x="10303329" y="1539899"/>
            <a:ext cx="2008413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SAILBOAT ON LAKE</a:t>
            </a:r>
            <a:endParaRPr lang="el-G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5413D-838F-44BF-8E7B-6A046666C82B}"/>
              </a:ext>
            </a:extLst>
          </p:cNvPr>
          <p:cNvSpPr txBox="1"/>
          <p:nvPr/>
        </p:nvSpPr>
        <p:spPr>
          <a:xfrm>
            <a:off x="10510157" y="4154937"/>
            <a:ext cx="168184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Του ζωγράφου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Claude Monet</a:t>
            </a:r>
            <a:endParaRPr lang="el-G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1DBC6EC9-9B10-4A95-90F6-1BA78EA00A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22502" y="283987"/>
            <a:ext cx="3346994" cy="12010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803C5B-F42E-44E1-9A29-6DBF90786EA8}"/>
              </a:ext>
            </a:extLst>
          </p:cNvPr>
          <p:cNvSpPr txBox="1"/>
          <p:nvPr/>
        </p:nvSpPr>
        <p:spPr>
          <a:xfrm>
            <a:off x="4721496" y="564492"/>
            <a:ext cx="295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ΝΕΡΟ: ΓΝΩΣΗ, ΠΟΛΙΤΙΣΜΟΣ ΚΑΙ ΠΡΟΒΛΗΜΑΤΙΣΜΟΣ</a:t>
            </a:r>
          </a:p>
        </p:txBody>
      </p:sp>
    </p:spTree>
    <p:extLst>
      <p:ext uri="{BB962C8B-B14F-4D97-AF65-F5344CB8AC3E}">
        <p14:creationId xmlns:p14="http://schemas.microsoft.com/office/powerpoint/2010/main" val="4703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A9084-F975-9844-B1A9-1E5415C5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47EC769-7DB8-B02A-3C8E-36CAFAF6ADCB}"/>
              </a:ext>
            </a:extLst>
          </p:cNvPr>
          <p:cNvSpPr/>
          <p:nvPr/>
        </p:nvSpPr>
        <p:spPr>
          <a:xfrm>
            <a:off x="0" y="-32659"/>
            <a:ext cx="12192000" cy="18723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D90F035-50C9-B576-E5DB-F658F0EA7CFB}"/>
              </a:ext>
            </a:extLst>
          </p:cNvPr>
          <p:cNvSpPr/>
          <p:nvPr/>
        </p:nvSpPr>
        <p:spPr>
          <a:xfrm>
            <a:off x="0" y="3831772"/>
            <a:ext cx="12192000" cy="30262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8867D96-D484-B24C-414F-D7B2B3DAD58A}"/>
              </a:ext>
            </a:extLst>
          </p:cNvPr>
          <p:cNvSpPr/>
          <p:nvPr/>
        </p:nvSpPr>
        <p:spPr>
          <a:xfrm>
            <a:off x="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E70673B-4430-219C-CA53-28BB07C84F7F}"/>
              </a:ext>
            </a:extLst>
          </p:cNvPr>
          <p:cNvSpPr/>
          <p:nvPr/>
        </p:nvSpPr>
        <p:spPr>
          <a:xfrm>
            <a:off x="1036320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ραπέζιο 9">
            <a:extLst>
              <a:ext uri="{FF2B5EF4-FFF2-40B4-BE49-F238E27FC236}">
                <a16:creationId xmlns:a16="http://schemas.microsoft.com/office/drawing/2014/main" id="{A8D582B4-C802-FD68-8B41-8EA0F1EEC6D5}"/>
              </a:ext>
            </a:extLst>
          </p:cNvPr>
          <p:cNvSpPr/>
          <p:nvPr/>
        </p:nvSpPr>
        <p:spPr>
          <a:xfrm rot="5400000">
            <a:off x="1115785" y="1992663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Τραπέζιο 10">
            <a:extLst>
              <a:ext uri="{FF2B5EF4-FFF2-40B4-BE49-F238E27FC236}">
                <a16:creationId xmlns:a16="http://schemas.microsoft.com/office/drawing/2014/main" id="{C92AC9CD-2FAC-AC97-4D17-3FB80DF938CB}"/>
              </a:ext>
            </a:extLst>
          </p:cNvPr>
          <p:cNvSpPr/>
          <p:nvPr/>
        </p:nvSpPr>
        <p:spPr>
          <a:xfrm rot="16200000">
            <a:off x="7320643" y="1986642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A9674BB-0A8E-8E51-6126-659DEC6CD0D2}"/>
              </a:ext>
            </a:extLst>
          </p:cNvPr>
          <p:cNvSpPr/>
          <p:nvPr/>
        </p:nvSpPr>
        <p:spPr>
          <a:xfrm>
            <a:off x="4158342" y="1872344"/>
            <a:ext cx="3875315" cy="2275118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Βέλος: Δεξιό 1">
            <a:hlinkClick r:id="rId3" action="ppaction://hlinksldjump"/>
            <a:extLst>
              <a:ext uri="{FF2B5EF4-FFF2-40B4-BE49-F238E27FC236}">
                <a16:creationId xmlns:a16="http://schemas.microsoft.com/office/drawing/2014/main" id="{AB5DD3C8-02E0-A6D4-D88E-2B1173E9B992}"/>
              </a:ext>
            </a:extLst>
          </p:cNvPr>
          <p:cNvSpPr/>
          <p:nvPr/>
        </p:nvSpPr>
        <p:spPr>
          <a:xfrm rot="10800000">
            <a:off x="267914" y="6123941"/>
            <a:ext cx="1292972" cy="558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" name="Βέλος: Δεξιό 2">
            <a:hlinkClick r:id="rId4" action="ppaction://hlinksldjump"/>
            <a:extLst>
              <a:ext uri="{FF2B5EF4-FFF2-40B4-BE49-F238E27FC236}">
                <a16:creationId xmlns:a16="http://schemas.microsoft.com/office/drawing/2014/main" id="{984C5516-56DC-0ADF-9AEA-2E6CE8E09D67}"/>
              </a:ext>
            </a:extLst>
          </p:cNvPr>
          <p:cNvSpPr/>
          <p:nvPr/>
        </p:nvSpPr>
        <p:spPr>
          <a:xfrm>
            <a:off x="10533141" y="6123941"/>
            <a:ext cx="1292972" cy="558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4" name="Ορθογώνιο: Στρογγύλεμα γωνιών 13">
            <a:hlinkClick r:id="rId5"/>
            <a:extLst>
              <a:ext uri="{FF2B5EF4-FFF2-40B4-BE49-F238E27FC236}">
                <a16:creationId xmlns:a16="http://schemas.microsoft.com/office/drawing/2014/main" id="{4B74C26C-C320-11F2-83F7-413E5DB54AC4}"/>
              </a:ext>
            </a:extLst>
          </p:cNvPr>
          <p:cNvSpPr/>
          <p:nvPr/>
        </p:nvSpPr>
        <p:spPr>
          <a:xfrm>
            <a:off x="10590167" y="2171063"/>
            <a:ext cx="1349827" cy="195445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Διάγραμμα ροής: Μη αυτόματη είσοδος 16">
            <a:hlinkClick r:id="rId7"/>
            <a:extLst>
              <a:ext uri="{FF2B5EF4-FFF2-40B4-BE49-F238E27FC236}">
                <a16:creationId xmlns:a16="http://schemas.microsoft.com/office/drawing/2014/main" id="{65602628-EE0A-849F-BB27-B1694798FC04}"/>
              </a:ext>
            </a:extLst>
          </p:cNvPr>
          <p:cNvSpPr/>
          <p:nvPr/>
        </p:nvSpPr>
        <p:spPr>
          <a:xfrm>
            <a:off x="8160412" y="1924049"/>
            <a:ext cx="2076032" cy="1488295"/>
          </a:xfrm>
          <a:prstGeom prst="flowChartManualInpu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0F0941-1432-39D1-9513-1602AFCB105F}"/>
              </a:ext>
            </a:extLst>
          </p:cNvPr>
          <p:cNvSpPr txBox="1"/>
          <p:nvPr/>
        </p:nvSpPr>
        <p:spPr>
          <a:xfrm>
            <a:off x="8360228" y="3617112"/>
            <a:ext cx="1676400" cy="64633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Ο ΚΥΚΛΟΣ ΤΟΥ ΝΕΡΟΥ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9207C8-7B66-486D-247B-16B1632675AB}"/>
              </a:ext>
            </a:extLst>
          </p:cNvPr>
          <p:cNvSpPr txBox="1"/>
          <p:nvPr/>
        </p:nvSpPr>
        <p:spPr>
          <a:xfrm>
            <a:off x="10805284" y="4676975"/>
            <a:ext cx="1506459" cy="36933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ΠΑΙΧΝΙΔΙ</a:t>
            </a:r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</p:txBody>
      </p:sp>
      <p:cxnSp>
        <p:nvCxnSpPr>
          <p:cNvPr id="41" name="Γραμμή σύνδεσης: Γωνιώδης 40">
            <a:extLst>
              <a:ext uri="{FF2B5EF4-FFF2-40B4-BE49-F238E27FC236}">
                <a16:creationId xmlns:a16="http://schemas.microsoft.com/office/drawing/2014/main" id="{18BB4705-C9A1-F8F0-6B5F-EF7AB2FEA487}"/>
              </a:ext>
            </a:extLst>
          </p:cNvPr>
          <p:cNvCxnSpPr/>
          <p:nvPr/>
        </p:nvCxnSpPr>
        <p:spPr>
          <a:xfrm rot="5400000" flipH="1" flipV="1">
            <a:off x="10816123" y="4315020"/>
            <a:ext cx="574610" cy="5660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Ορθογώνιο: Στρογγύλεμα γωνιών 41">
            <a:extLst>
              <a:ext uri="{FF2B5EF4-FFF2-40B4-BE49-F238E27FC236}">
                <a16:creationId xmlns:a16="http://schemas.microsoft.com/office/drawing/2014/main" id="{FFA9BB47-F841-A75B-0F71-95E53E35BA23}"/>
              </a:ext>
            </a:extLst>
          </p:cNvPr>
          <p:cNvSpPr/>
          <p:nvPr/>
        </p:nvSpPr>
        <p:spPr>
          <a:xfrm rot="5400000">
            <a:off x="-87812" y="2516960"/>
            <a:ext cx="1948547" cy="12689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: Στρογγύλεμα γωνιών 11">
            <a:hlinkClick r:id="rId9"/>
            <a:extLst>
              <a:ext uri="{FF2B5EF4-FFF2-40B4-BE49-F238E27FC236}">
                <a16:creationId xmlns:a16="http://schemas.microsoft.com/office/drawing/2014/main" id="{BD35426F-B1FC-C014-71E7-9A950291331C}"/>
              </a:ext>
            </a:extLst>
          </p:cNvPr>
          <p:cNvSpPr/>
          <p:nvPr/>
        </p:nvSpPr>
        <p:spPr>
          <a:xfrm>
            <a:off x="252005" y="2198913"/>
            <a:ext cx="1268912" cy="1948548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43" name="Γραμμή σύνδεσης: Γωνιώδης 42">
            <a:extLst>
              <a:ext uri="{FF2B5EF4-FFF2-40B4-BE49-F238E27FC236}">
                <a16:creationId xmlns:a16="http://schemas.microsoft.com/office/drawing/2014/main" id="{2D71FB03-9581-DE23-C1F1-DF0B39FDDE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072" y="4195169"/>
            <a:ext cx="702513" cy="6778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45A4B3C-B3BC-7599-25B8-A66CA1FE2948}"/>
              </a:ext>
            </a:extLst>
          </p:cNvPr>
          <p:cNvSpPr txBox="1"/>
          <p:nvPr/>
        </p:nvSpPr>
        <p:spPr>
          <a:xfrm>
            <a:off x="468086" y="4648200"/>
            <a:ext cx="1233959" cy="36933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ΠΑΙΧΝΙΔΙ</a:t>
            </a:r>
          </a:p>
        </p:txBody>
      </p:sp>
      <p:pic>
        <p:nvPicPr>
          <p:cNvPr id="4" name="Εικόνα 3">
            <a:hlinkClick r:id="rId11"/>
            <a:extLst>
              <a:ext uri="{FF2B5EF4-FFF2-40B4-BE49-F238E27FC236}">
                <a16:creationId xmlns:a16="http://schemas.microsoft.com/office/drawing/2014/main" id="{CC5DBD3F-FC11-4494-A8B3-21A4072533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7893" y="2166014"/>
            <a:ext cx="2251919" cy="126298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58B98-6E99-42DE-AFB8-49915177EDF3}"/>
              </a:ext>
            </a:extLst>
          </p:cNvPr>
          <p:cNvSpPr txBox="1"/>
          <p:nvPr/>
        </p:nvSpPr>
        <p:spPr>
          <a:xfrm>
            <a:off x="2134600" y="3560718"/>
            <a:ext cx="169545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ΠΕΙΡΑΜΑΤΑ ΜΕ ΝΕΡΟ</a:t>
            </a:r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A2428F7F-EF32-4547-82DD-4DBD4DC9ED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7549" y="2177141"/>
            <a:ext cx="2456901" cy="1182727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EBD44F42-3D34-4DFB-8464-DCA09CB8F3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2329" y="3559964"/>
            <a:ext cx="2249619" cy="1030313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F51BF376-4E0B-4F97-BA02-158305DC95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7953" y="3204334"/>
            <a:ext cx="2328874" cy="1609483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67790C36-CCA1-4CC3-A001-6D90420779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9242" y="4589011"/>
            <a:ext cx="853514" cy="1115665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20727ED3-CA61-4CF5-A27B-A752C4603F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1608" y="3234051"/>
            <a:ext cx="451143" cy="823031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BABA550F-1351-429C-9029-0AAAA306FA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0459" y="3234051"/>
            <a:ext cx="451143" cy="823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B99498-0B51-47BC-9FE3-8BC27E0C56BE}"/>
              </a:ext>
            </a:extLst>
          </p:cNvPr>
          <p:cNvSpPr txBox="1"/>
          <p:nvPr/>
        </p:nvSpPr>
        <p:spPr>
          <a:xfrm>
            <a:off x="4909423" y="2300482"/>
            <a:ext cx="240770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ΕΡΓΑΣΤΗΡΙΟ ΑΝΑΛΥΣΗΣ ΔΕΙΓΜΑΤΩΝ ΝΕΡΟΥ</a:t>
            </a:r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BBF71F17-8D99-4B5E-8061-BB3698C0CC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33641" y="313947"/>
            <a:ext cx="3346994" cy="12010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5338E8-0C54-48DF-AE9C-AA44302FD971}"/>
              </a:ext>
            </a:extLst>
          </p:cNvPr>
          <p:cNvSpPr txBox="1"/>
          <p:nvPr/>
        </p:nvSpPr>
        <p:spPr>
          <a:xfrm>
            <a:off x="4739148" y="591289"/>
            <a:ext cx="2711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ΔΙΑΔΡΑΣΤΙΚΟ ΕΡΓΑΣΤΗΡΙ : ΕΞΕΡΕΥΝΗΣΕ ΤΟ ΝΕΡΟ</a:t>
            </a:r>
          </a:p>
        </p:txBody>
      </p:sp>
    </p:spTree>
    <p:extLst>
      <p:ext uri="{BB962C8B-B14F-4D97-AF65-F5344CB8AC3E}">
        <p14:creationId xmlns:p14="http://schemas.microsoft.com/office/powerpoint/2010/main" val="103903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37ACF-018E-5AB2-4B86-6E9B679B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DB44E095-8AD5-64E8-95F4-C67EE904F86D}"/>
              </a:ext>
            </a:extLst>
          </p:cNvPr>
          <p:cNvSpPr/>
          <p:nvPr/>
        </p:nvSpPr>
        <p:spPr>
          <a:xfrm>
            <a:off x="0" y="-290046"/>
            <a:ext cx="12192000" cy="211470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8E9ADF0-2BD6-01CE-3DF8-301CA3159139}"/>
              </a:ext>
            </a:extLst>
          </p:cNvPr>
          <p:cNvSpPr/>
          <p:nvPr/>
        </p:nvSpPr>
        <p:spPr>
          <a:xfrm>
            <a:off x="0" y="3831772"/>
            <a:ext cx="12192000" cy="30262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205AF4B-436F-DAC1-441E-45934C21B943}"/>
              </a:ext>
            </a:extLst>
          </p:cNvPr>
          <p:cNvSpPr/>
          <p:nvPr/>
        </p:nvSpPr>
        <p:spPr>
          <a:xfrm>
            <a:off x="0" y="1273628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 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574EE26-8760-13E4-F129-58E74E477C4D}"/>
              </a:ext>
            </a:extLst>
          </p:cNvPr>
          <p:cNvSpPr/>
          <p:nvPr/>
        </p:nvSpPr>
        <p:spPr>
          <a:xfrm>
            <a:off x="10363200" y="1273629"/>
            <a:ext cx="1828800" cy="3755571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ραπέζιο 9">
            <a:extLst>
              <a:ext uri="{FF2B5EF4-FFF2-40B4-BE49-F238E27FC236}">
                <a16:creationId xmlns:a16="http://schemas.microsoft.com/office/drawing/2014/main" id="{16EBCB97-E743-41C8-C5D7-3CD21DB8EEAE}"/>
              </a:ext>
            </a:extLst>
          </p:cNvPr>
          <p:cNvSpPr/>
          <p:nvPr/>
        </p:nvSpPr>
        <p:spPr>
          <a:xfrm rot="5400000">
            <a:off x="1115785" y="1986644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Τραπέζιο 10">
            <a:extLst>
              <a:ext uri="{FF2B5EF4-FFF2-40B4-BE49-F238E27FC236}">
                <a16:creationId xmlns:a16="http://schemas.microsoft.com/office/drawing/2014/main" id="{0CFD2C37-FDC4-EE80-7996-80E4A4211174}"/>
              </a:ext>
            </a:extLst>
          </p:cNvPr>
          <p:cNvSpPr/>
          <p:nvPr/>
        </p:nvSpPr>
        <p:spPr>
          <a:xfrm rot="16200000">
            <a:off x="7320642" y="1986642"/>
            <a:ext cx="3755571" cy="2329543"/>
          </a:xfrm>
          <a:prstGeom prst="trapezoid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49E84BDD-99E8-36F6-103F-2B6DE50EE548}"/>
              </a:ext>
            </a:extLst>
          </p:cNvPr>
          <p:cNvSpPr/>
          <p:nvPr/>
        </p:nvSpPr>
        <p:spPr>
          <a:xfrm>
            <a:off x="4158342" y="1872344"/>
            <a:ext cx="3875315" cy="2290082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Βέλος: Δεξιό 1">
            <a:hlinkClick r:id="rId3" action="ppaction://hlinksldjump"/>
            <a:extLst>
              <a:ext uri="{FF2B5EF4-FFF2-40B4-BE49-F238E27FC236}">
                <a16:creationId xmlns:a16="http://schemas.microsoft.com/office/drawing/2014/main" id="{B5D21DC5-006E-B6AD-0B5F-F43550DFD018}"/>
              </a:ext>
            </a:extLst>
          </p:cNvPr>
          <p:cNvSpPr/>
          <p:nvPr/>
        </p:nvSpPr>
        <p:spPr>
          <a:xfrm rot="10800000">
            <a:off x="139024" y="6208535"/>
            <a:ext cx="1292972" cy="558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Βέλος: Δεξιό 3">
            <a:extLst>
              <a:ext uri="{FF2B5EF4-FFF2-40B4-BE49-F238E27FC236}">
                <a16:creationId xmlns:a16="http://schemas.microsoft.com/office/drawing/2014/main" id="{586DD56F-E777-0F29-A946-E598D2092A5D}"/>
              </a:ext>
            </a:extLst>
          </p:cNvPr>
          <p:cNvSpPr/>
          <p:nvPr/>
        </p:nvSpPr>
        <p:spPr>
          <a:xfrm>
            <a:off x="10631114" y="6208535"/>
            <a:ext cx="1292972" cy="5586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000" b="1" dirty="0"/>
              <a:t>ΕΞΟΔΟΣ</a:t>
            </a:r>
          </a:p>
        </p:txBody>
      </p:sp>
      <p:sp>
        <p:nvSpPr>
          <p:cNvPr id="14" name="Ορθογώνιο: Στρογγύλεμα γωνιών 13">
            <a:hlinkClick r:id="rId4"/>
            <a:extLst>
              <a:ext uri="{FF2B5EF4-FFF2-40B4-BE49-F238E27FC236}">
                <a16:creationId xmlns:a16="http://schemas.microsoft.com/office/drawing/2014/main" id="{B31D02A7-5E50-2FE9-CF33-AA6914479D47}"/>
              </a:ext>
            </a:extLst>
          </p:cNvPr>
          <p:cNvSpPr/>
          <p:nvPr/>
        </p:nvSpPr>
        <p:spPr>
          <a:xfrm>
            <a:off x="10597124" y="2215830"/>
            <a:ext cx="1474866" cy="1946596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2" name="Εικόνα 41" descr="Εικόνα που περιέχει εξωτερικός χώρος/ύπαιθρος, σύννεφο, νερό, ουρανός&#10;&#10;Το περιεχόμενο που δημιουργείται από AI ενδέχεται να είναι εσφαλμένο.">
            <a:hlinkClick r:id="rId6"/>
            <a:extLst>
              <a:ext uri="{FF2B5EF4-FFF2-40B4-BE49-F238E27FC236}">
                <a16:creationId xmlns:a16="http://schemas.microsoft.com/office/drawing/2014/main" id="{235490D6-6658-E5A9-A10E-8C306F7D9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42" y="2213083"/>
            <a:ext cx="1980671" cy="144975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7" name="Εικόνα 46" descr="Εικόνα που περιέχει βουνό, εξωτερικός χώρος/ύπαιθρος, φύση, τοπίο&#10;&#10;Το περιεχόμενο που δημιουργείται από AI ενδέχεται να είναι εσφαλμένο.">
            <a:hlinkClick r:id="rId8"/>
            <a:extLst>
              <a:ext uri="{FF2B5EF4-FFF2-40B4-BE49-F238E27FC236}">
                <a16:creationId xmlns:a16="http://schemas.microsoft.com/office/drawing/2014/main" id="{284DF54C-C80F-3A85-CAF3-F2BC04CA18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842" flipH="1">
            <a:off x="8081527" y="2320891"/>
            <a:ext cx="2235078" cy="139298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2Left"/>
            <a:lightRig rig="threePt" dir="t">
              <a:rot lat="0" lon="0" rev="0"/>
            </a:lightRig>
          </a:scene3d>
          <a:sp3d>
            <a:bevelT w="203200"/>
            <a:bevelB w="0" h="19050"/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04C1144-0CFA-E4B4-B697-2621D882EF27}"/>
              </a:ext>
            </a:extLst>
          </p:cNvPr>
          <p:cNvSpPr txBox="1"/>
          <p:nvPr/>
        </p:nvSpPr>
        <p:spPr>
          <a:xfrm>
            <a:off x="2168856" y="3906023"/>
            <a:ext cx="186145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ΠΟΤΑΜΟΙ ΕΛΛΑΔΑΣ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BAA7D2-4CC2-3EA8-CF1D-68D452FD595E}"/>
              </a:ext>
            </a:extLst>
          </p:cNvPr>
          <p:cNvSpPr txBox="1"/>
          <p:nvPr/>
        </p:nvSpPr>
        <p:spPr>
          <a:xfrm>
            <a:off x="8208787" y="3831772"/>
            <a:ext cx="1814357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ΛΙΜΝΕΣ ΕΛΛΑΔΑΣ </a:t>
            </a:r>
          </a:p>
        </p:txBody>
      </p:sp>
      <p:pic>
        <p:nvPicPr>
          <p:cNvPr id="33" name="Εικόνα 32">
            <a:hlinkClick r:id="rId10"/>
            <a:extLst>
              <a:ext uri="{FF2B5EF4-FFF2-40B4-BE49-F238E27FC236}">
                <a16:creationId xmlns:a16="http://schemas.microsoft.com/office/drawing/2014/main" id="{012CBBBF-4465-4FD9-9330-A2A1CD8C7E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7545" y="2553202"/>
            <a:ext cx="2576909" cy="14847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B530BA-044F-48D1-B94E-B2D5DBF37C54}"/>
              </a:ext>
            </a:extLst>
          </p:cNvPr>
          <p:cNvSpPr txBox="1"/>
          <p:nvPr/>
        </p:nvSpPr>
        <p:spPr>
          <a:xfrm>
            <a:off x="5131793" y="1894687"/>
            <a:ext cx="236192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ΤΡΟΠΟΙ ΚΑΙ ΕΡΓΑ ΔΙΑΧΕΙΡΙΣΗΣ ΥΔΑΤΩΝ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C0C7AA-F471-4163-B490-0371BF54ADF3}"/>
              </a:ext>
            </a:extLst>
          </p:cNvPr>
          <p:cNvSpPr txBox="1"/>
          <p:nvPr/>
        </p:nvSpPr>
        <p:spPr>
          <a:xfrm>
            <a:off x="10631114" y="1624811"/>
            <a:ext cx="147486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ΥΔΡΟΦΟΡΟΣ ΟΡΙΖΟΝΤΑΣ</a:t>
            </a:r>
          </a:p>
        </p:txBody>
      </p:sp>
      <p:sp>
        <p:nvSpPr>
          <p:cNvPr id="54" name="Διάγραμμα ροής: Εναλλακτική διεργασία 53">
            <a:hlinkClick r:id="rId12"/>
            <a:extLst>
              <a:ext uri="{FF2B5EF4-FFF2-40B4-BE49-F238E27FC236}">
                <a16:creationId xmlns:a16="http://schemas.microsoft.com/office/drawing/2014/main" id="{857032B2-024D-429F-92EF-FADF424FC64C}"/>
              </a:ext>
            </a:extLst>
          </p:cNvPr>
          <p:cNvSpPr/>
          <p:nvPr/>
        </p:nvSpPr>
        <p:spPr>
          <a:xfrm>
            <a:off x="244316" y="2255290"/>
            <a:ext cx="1259881" cy="1946596"/>
          </a:xfrm>
          <a:prstGeom prst="flowChartAlternateProcess">
            <a:avLst/>
          </a:prstGeom>
          <a:blipFill dpi="0" rotWithShape="1">
            <a:blip r:embed="rId13"/>
            <a:srcRect/>
            <a:stretch>
              <a:fillRect l="1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6272E-6A87-451A-8D83-CDAD36222B52}"/>
              </a:ext>
            </a:extLst>
          </p:cNvPr>
          <p:cNvSpPr txBox="1"/>
          <p:nvPr/>
        </p:nvSpPr>
        <p:spPr>
          <a:xfrm>
            <a:off x="113769" y="1331958"/>
            <a:ext cx="1854783" cy="92333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ΥΔΡΕΥΣΗ ΣΤΗΝ ΕΛΛΗΝΙΚΗ ΑΡΧΑΙΟΤΗΤΑ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F1BD2FC1-5122-41A9-9852-C8ABD0AD7E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2502" y="314465"/>
            <a:ext cx="3346994" cy="1201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47AC2-D41E-4C13-837C-D7671C5593EB}"/>
              </a:ext>
            </a:extLst>
          </p:cNvPr>
          <p:cNvSpPr txBox="1"/>
          <p:nvPr/>
        </p:nvSpPr>
        <p:spPr>
          <a:xfrm>
            <a:off x="4969669" y="591807"/>
            <a:ext cx="268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ΝΕΡΑ ΤΗΣ ΕΛΛΑΔΑΣ: ΓΝΩΣΗ ΚΑΙ ΙΣΤΟΡΙΑ</a:t>
            </a:r>
          </a:p>
        </p:txBody>
      </p:sp>
    </p:spTree>
    <p:extLst>
      <p:ext uri="{BB962C8B-B14F-4D97-AF65-F5344CB8AC3E}">
        <p14:creationId xmlns:p14="http://schemas.microsoft.com/office/powerpoint/2010/main" val="3098558186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BD8BF4EB6A45C341967D68A26F6EEDFE" ma:contentTypeVersion="5" ma:contentTypeDescription="Δημιουργία νέου εγγράφου" ma:contentTypeScope="" ma:versionID="66698d0a0c0fb2e0e9d28bd23fdba2eb">
  <xsd:schema xmlns:xsd="http://www.w3.org/2001/XMLSchema" xmlns:xs="http://www.w3.org/2001/XMLSchema" xmlns:p="http://schemas.microsoft.com/office/2006/metadata/properties" xmlns:ns3="69ce8b89-cae7-4aba-bb7d-4cde0350ca35" targetNamespace="http://schemas.microsoft.com/office/2006/metadata/properties" ma:root="true" ma:fieldsID="17b8ba6fa9c02802bfd2908a7c8e6c44" ns3:_="">
    <xsd:import namespace="69ce8b89-cae7-4aba-bb7d-4cde0350ca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ce8b89-cae7-4aba-bb7d-4cde0350c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9ce8b89-cae7-4aba-bb7d-4cde0350ca3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A8D694-D6A7-4104-92C0-3076D03583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ce8b89-cae7-4aba-bb7d-4cde0350c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DF3818-40FD-4C24-A474-82E44B9D97AC}">
  <ds:schemaRefs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69ce8b89-cae7-4aba-bb7d-4cde0350ca3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E46D090-D59E-478E-920D-94DF38C60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98</Words>
  <Application>Microsoft Office PowerPoint</Application>
  <PresentationFormat>Ευρεία οθόνη</PresentationFormat>
  <Paragraphs>28</Paragraphs>
  <Slides>5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EIRINI NITSIOU</dc:creator>
  <cp:lastModifiedBy>pr09316@uoi.gr</cp:lastModifiedBy>
  <cp:revision>24</cp:revision>
  <dcterms:created xsi:type="dcterms:W3CDTF">2025-05-05T09:37:42Z</dcterms:created>
  <dcterms:modified xsi:type="dcterms:W3CDTF">2025-06-02T07:23:18Z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0x010100BD8BF4EB6A45C341967D68A26F6EEDFE</vt:lpwstr>
  </property>
</Properties>
</file>